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44" r:id="rId2"/>
  </p:sldMasterIdLst>
  <p:notesMasterIdLst>
    <p:notesMasterId r:id="rId17"/>
  </p:notesMasterIdLst>
  <p:sldIdLst>
    <p:sldId id="336" r:id="rId3"/>
    <p:sldId id="327" r:id="rId4"/>
    <p:sldId id="318" r:id="rId5"/>
    <p:sldId id="320" r:id="rId6"/>
    <p:sldId id="291" r:id="rId7"/>
    <p:sldId id="298" r:id="rId8"/>
    <p:sldId id="322" r:id="rId9"/>
    <p:sldId id="331" r:id="rId10"/>
    <p:sldId id="323" r:id="rId11"/>
    <p:sldId id="328" r:id="rId12"/>
    <p:sldId id="313" r:id="rId13"/>
    <p:sldId id="321" r:id="rId14"/>
    <p:sldId id="316" r:id="rId15"/>
    <p:sldId id="337" r:id="rId16"/>
  </p:sldIdLst>
  <p:sldSz cx="9144000" cy="5143500" type="screen16x9"/>
  <p:notesSz cx="9926638" cy="6797675"/>
  <p:defaultTextStyle>
    <a:defPPr>
      <a:defRPr lang="de-DE"/>
    </a:defPPr>
    <a:lvl1pPr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29589" indent="137753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60454" indent="274232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90044" indent="411986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20907" indent="548464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836714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204057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571399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938743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zka, Alexander" initials="ZA" lastIdx="6" clrIdx="0">
    <p:extLst>
      <p:ext uri="{19B8F6BF-5375-455C-9EA6-DF929625EA0E}">
        <p15:presenceInfo xmlns:p15="http://schemas.microsoft.com/office/powerpoint/2012/main" userId="S-1-5-21-3363705533-3530461373-289186524-6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C7"/>
    <a:srgbClr val="70B74F"/>
    <a:srgbClr val="FED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2"/>
    <p:restoredTop sz="94674"/>
  </p:normalViewPr>
  <p:slideViewPr>
    <p:cSldViewPr snapToGrid="0" snapToObjects="1">
      <p:cViewPr varScale="1">
        <p:scale>
          <a:sx n="149" d="100"/>
          <a:sy n="149" d="100"/>
        </p:scale>
        <p:origin x="804" y="120"/>
      </p:cViewPr>
      <p:guideLst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26C9-EBE5-3743-A61B-9DDFFF30862E}" type="datetimeFigureOut">
              <a:rPr lang="de-DE" smtClean="0"/>
              <a:t>04.12.2020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364AF-3B15-3C4A-B5B4-B6233693F5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36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1pPr>
    <a:lvl2pPr marL="367343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2pPr>
    <a:lvl3pPr marL="734685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3pPr>
    <a:lvl4pPr marL="1102028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4pPr>
    <a:lvl5pPr marL="1469371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5pPr>
    <a:lvl6pPr marL="1836714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6pPr>
    <a:lvl7pPr marL="2204057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7pPr>
    <a:lvl8pPr marL="2571399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8pPr>
    <a:lvl9pPr marL="2938743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25669"/>
            <a:ext cx="6840000" cy="72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491750"/>
            <a:ext cx="6840000" cy="108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360000"/>
            <a:ext cx="1224000" cy="4114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83" y="4648185"/>
            <a:ext cx="1224000" cy="2709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000" y="517401"/>
            <a:ext cx="2649600" cy="25407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999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44292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48585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3587750"/>
            <a:ext cx="6840000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5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3359937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orient="horz" pos="16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1980000"/>
            <a:ext cx="6138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58000" y="1980000"/>
            <a:ext cx="1925999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0"/>
            <a:ext cx="8964000" cy="180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396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 userDrawn="1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0"/>
            <a:ext cx="8964000" cy="180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690" y="1208250"/>
            <a:ext cx="7772400" cy="591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58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2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46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77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49" y="3937675"/>
            <a:ext cx="8245475" cy="5917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-1"/>
            <a:ext cx="8964000" cy="367601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994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1467489"/>
            <a:ext cx="8964000" cy="367601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49" y="376238"/>
            <a:ext cx="8245475" cy="5917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553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49" y="1152525"/>
            <a:ext cx="8220017" cy="332885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304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60359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9999" y="0"/>
            <a:ext cx="5094000" cy="5143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583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129" y="376184"/>
            <a:ext cx="5436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7225" y="376184"/>
            <a:ext cx="2628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258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130" y="376184"/>
            <a:ext cx="4031999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53226" y="376184"/>
            <a:ext cx="4031999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959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1844" y="376184"/>
            <a:ext cx="2628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49225" y="376184"/>
            <a:ext cx="5436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75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225" y="376184"/>
            <a:ext cx="2628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376184"/>
            <a:ext cx="5436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782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50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1767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35758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5832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 userDrawn="1">
          <p15:clr>
            <a:srgbClr val="FBAE40"/>
          </p15:clr>
        </p15:guide>
        <p15:guide id="3" orient="horz" pos="3003" userDrawn="1">
          <p15:clr>
            <a:srgbClr val="FBAE40"/>
          </p15:clr>
        </p15:guide>
        <p15:guide id="4" orient="horz" pos="1620" userDrawn="1">
          <p15:clr>
            <a:srgbClr val="FBAE40"/>
          </p15:clr>
        </p15:guide>
        <p15:guide id="5" pos="29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225" y="1111348"/>
            <a:ext cx="2628000" cy="340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1111348"/>
            <a:ext cx="5436000" cy="340483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2780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3226" y="1115118"/>
            <a:ext cx="4031999" cy="340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15118"/>
            <a:ext cx="4031999" cy="34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262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52698"/>
            <a:ext cx="4031999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3226" y="1152698"/>
            <a:ext cx="4031999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405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225" y="376184"/>
            <a:ext cx="5436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376184"/>
            <a:ext cx="2628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066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1152698"/>
            <a:ext cx="3330000" cy="16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51225" y="1152698"/>
            <a:ext cx="4734000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9750" y="2935112"/>
            <a:ext cx="3330000" cy="16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811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60359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9999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9999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9999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9999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99999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999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154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24000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9750" y="4680000"/>
            <a:ext cx="1199768" cy="274637"/>
          </a:xfrm>
        </p:spPr>
        <p:txBody>
          <a:bodyPr/>
          <a:lstStyle>
            <a:lvl1pPr algn="l">
              <a:defRPr/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04000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4000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104000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4000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24000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831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55490" y="1152698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240394" y="2937020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240394" y="1152698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755490" y="2937019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7903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9750" y="1152525"/>
            <a:ext cx="8220016" cy="332885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602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48487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57225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9749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9749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48487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48487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7225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57225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77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37756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7756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35762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35762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33768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33768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446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98398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08486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09912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98398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98398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08486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86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09912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09912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683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56063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56345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46356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45031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9973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9691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46074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44749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21371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827182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17193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015868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18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4000" y="3116275"/>
            <a:ext cx="6840000" cy="30873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24000" y="1890417"/>
            <a:ext cx="6840000" cy="108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936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 userDrawn="1"/>
        </p:nvSpPr>
        <p:spPr>
          <a:xfrm>
            <a:off x="1152000" y="488054"/>
            <a:ext cx="683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 userDrawn="1"/>
        </p:nvSpPr>
        <p:spPr>
          <a:xfrm>
            <a:off x="394068" y="1580455"/>
            <a:ext cx="8355861" cy="3099545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027" y="1815813"/>
            <a:ext cx="1672744" cy="21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2CBF16-3F75-E04C-9580-C777885A1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668" y="1779813"/>
            <a:ext cx="2007934" cy="28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040" y="1743813"/>
            <a:ext cx="1028571" cy="3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499" y="1743813"/>
            <a:ext cx="878644" cy="36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897F7F-3113-214E-8ABB-E0B7788F73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85" y="1743813"/>
            <a:ext cx="675384" cy="36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27" y="2293217"/>
            <a:ext cx="1171800" cy="252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61" y="2293217"/>
            <a:ext cx="1328250" cy="252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45" y="2203217"/>
            <a:ext cx="539761" cy="432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665" y="2239217"/>
            <a:ext cx="465517" cy="36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817" y="2279217"/>
            <a:ext cx="737561" cy="2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5" y="2275217"/>
            <a:ext cx="675979" cy="288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07" y="2311217"/>
            <a:ext cx="117553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40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Div Deckblatt Bil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8701" y="4880858"/>
            <a:ext cx="1417541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375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375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375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000" y="1733327"/>
            <a:ext cx="6840000" cy="1676845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983534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175" y="1955533"/>
            <a:ext cx="7064844" cy="8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444590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67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68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4733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542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55726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55726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71702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71702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7678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87678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03655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03655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780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677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37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4896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68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79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200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4400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5758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1767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4400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5200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347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200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4400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5758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1767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4400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5200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8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9888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44500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1117600"/>
            <a:ext cx="403225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2000" y="1117600"/>
            <a:ext cx="403225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4000" y="3456000"/>
            <a:ext cx="5436000" cy="90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96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44500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2000" y="11176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2000" y="11176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2000" y="29160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2000" y="29160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93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0000" y="4680000"/>
            <a:ext cx="1199768" cy="27463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908" r:id="rId2"/>
    <p:sldLayoutId id="2147483919" r:id="rId3"/>
    <p:sldLayoutId id="2147483914" r:id="rId4"/>
    <p:sldLayoutId id="2147483911" r:id="rId5"/>
    <p:sldLayoutId id="2147483913" r:id="rId6"/>
    <p:sldLayoutId id="2147483912" r:id="rId7"/>
    <p:sldLayoutId id="2147483915" r:id="rId8"/>
    <p:sldLayoutId id="2147483916" r:id="rId9"/>
    <p:sldLayoutId id="2147483921" r:id="rId10"/>
    <p:sldLayoutId id="2147483927" r:id="rId11"/>
    <p:sldLayoutId id="2147483923" r:id="rId12"/>
    <p:sldLayoutId id="2147483942" r:id="rId13"/>
    <p:sldLayoutId id="2147483917" r:id="rId14"/>
    <p:sldLayoutId id="2147483922" r:id="rId15"/>
    <p:sldLayoutId id="2147483933" r:id="rId16"/>
    <p:sldLayoutId id="2147483932" r:id="rId17"/>
    <p:sldLayoutId id="2147483929" r:id="rId18"/>
    <p:sldLayoutId id="2147483930" r:id="rId19"/>
    <p:sldLayoutId id="2147483938" r:id="rId20"/>
    <p:sldLayoutId id="2147483931" r:id="rId21"/>
    <p:sldLayoutId id="2147483935" r:id="rId22"/>
    <p:sldLayoutId id="2147483934" r:id="rId23"/>
    <p:sldLayoutId id="2147483936" r:id="rId24"/>
    <p:sldLayoutId id="2147483925" r:id="rId25"/>
    <p:sldLayoutId id="2147483926" r:id="rId26"/>
    <p:sldLayoutId id="2147483941" r:id="rId27"/>
    <p:sldLayoutId id="2147483918" r:id="rId28"/>
    <p:sldLayoutId id="2147483939" r:id="rId29"/>
    <p:sldLayoutId id="2147483940" r:id="rId30"/>
    <p:sldLayoutId id="2147483920" r:id="rId31"/>
    <p:sldLayoutId id="2147483882" r:id="rId32"/>
    <p:sldLayoutId id="2147483937" r:id="rId33"/>
    <p:sldLayoutId id="2147483883" r:id="rId34"/>
    <p:sldLayoutId id="2147483893" r:id="rId35"/>
  </p:sldLayoutIdLst>
  <p:hf hdr="0" ftr="0" dt="0"/>
  <p:txStyles>
    <p:titleStyle>
      <a:lvl1pPr algn="ctr" defTabSz="107162" rtl="0" eaLnBrk="1" fontAlgn="base" hangingPunct="1">
        <a:spcBef>
          <a:spcPct val="0"/>
        </a:spcBef>
        <a:spcAft>
          <a:spcPct val="0"/>
        </a:spcAft>
        <a:defRPr sz="105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171459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342918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514376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685836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80372" indent="-80372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74436" indent="-66678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38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68500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76257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5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483419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5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591279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6pPr>
      <a:lvl7pPr marL="698785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7pPr>
      <a:lvl8pPr marL="806291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913796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1pPr>
      <a:lvl2pPr marL="107506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2pPr>
      <a:lvl3pPr marL="215011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3pPr>
      <a:lvl4pPr marL="322516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4pPr>
      <a:lvl5pPr marL="430022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5pPr>
      <a:lvl6pPr marL="537527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6pPr>
      <a:lvl7pPr marL="645032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7pPr>
      <a:lvl8pPr marL="752538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8pPr>
      <a:lvl9pPr marL="860043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38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hyperlink" Target="http://luckinet.org/" TargetMode="Externa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" TargetMode="External"/><Relationship Id="rId2" Type="http://schemas.openxmlformats.org/officeDocument/2006/relationships/hyperlink" Target="https://idiv-biodiversity.github.io/yDiv_building_packages_Rstudio_GitHub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5216" y="340285"/>
            <a:ext cx="7738814" cy="3296241"/>
          </a:xfrm>
        </p:spPr>
        <p:txBody>
          <a:bodyPr/>
          <a:lstStyle/>
          <a:p>
            <a:r>
              <a:rPr lang="en-US" sz="5250" dirty="0"/>
              <a:t>Welcome!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7018" y="2682771"/>
            <a:ext cx="3647168" cy="132880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Building R packages with </a:t>
            </a:r>
            <a:r>
              <a:rPr lang="en-US" sz="2400" dirty="0" err="1"/>
              <a:t>Rstudio</a:t>
            </a:r>
            <a:r>
              <a:rPr lang="en-US" sz="2400" dirty="0"/>
              <a:t> and GitHub</a:t>
            </a:r>
            <a:endParaRPr lang="de-DE" sz="2400" dirty="0"/>
          </a:p>
          <a:p>
            <a:endParaRPr lang="en-US" sz="1950" dirty="0"/>
          </a:p>
        </p:txBody>
      </p:sp>
      <p:sp>
        <p:nvSpPr>
          <p:cNvPr id="4" name="Rounded Rectangle 3"/>
          <p:cNvSpPr/>
          <p:nvPr/>
        </p:nvSpPr>
        <p:spPr>
          <a:xfrm>
            <a:off x="6312412" y="3836551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Emilio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2441" y="745053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Jeprianto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8711" y="1879129"/>
            <a:ext cx="172553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Robin-Tobias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31935" y="1739356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Laura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8839" y="3094457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Eduardo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4663" y="4382664"/>
            <a:ext cx="1570096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prstClr val="black"/>
                </a:solidFill>
              </a:rPr>
              <a:t>Guillaume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80592" y="181066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Bahar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24363" y="4615281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Johannes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53545" y="2502982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Ming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609174" y="1189209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Lisa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522646" y="181066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Orasai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913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How familiar are you with R?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78343" y="2576946"/>
            <a:ext cx="7027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750" y="3331130"/>
            <a:ext cx="901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Installed it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1996" y="3254185"/>
            <a:ext cx="67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 </a:t>
            </a:r>
          </a:p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scripts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52143" y="3177241"/>
            <a:ext cx="1126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Brian Ripley, leave me alone!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2185" y="3177241"/>
            <a:ext cx="789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write functions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Use of R and Expectations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Break-out rooms, 7 minutes, 2 persons,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Discuss how to finish these sentences, we will collect the results afterwards: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In my research we use R to …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From this course I expect 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83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38039" y="203203"/>
            <a:ext cx="3024982" cy="48739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Use R for:</a:t>
            </a:r>
            <a:endParaRPr lang="en-US" sz="2000" b="1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076701" y="203203"/>
            <a:ext cx="4312758" cy="487393"/>
          </a:xfrm>
          <a:prstGeom prst="rect">
            <a:avLst/>
          </a:prstGeom>
        </p:spPr>
        <p:txBody>
          <a:bodyPr/>
          <a:lstStyle>
            <a:lvl1pPr marL="80372" indent="-80372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Expectations for this course</a:t>
            </a:r>
            <a:endParaRPr lang="en-US" sz="2000" b="1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80707" y="802506"/>
            <a:ext cx="3024982" cy="332885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-</a:t>
            </a:r>
            <a:endParaRPr lang="en-US" sz="20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229101" y="802506"/>
            <a:ext cx="4275458" cy="3328859"/>
          </a:xfrm>
          <a:prstGeom prst="rect">
            <a:avLst/>
          </a:prstGeom>
        </p:spPr>
        <p:txBody>
          <a:bodyPr/>
          <a:lstStyle>
            <a:lvl1pPr marL="80372" indent="-80372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63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smtClean="0"/>
              <a:t>describe </a:t>
            </a:r>
            <a:r>
              <a:rPr lang="en-US" dirty="0"/>
              <a:t>the structure of R-packages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2. use up-to-date methodology to provide R code </a:t>
            </a:r>
            <a:r>
              <a:rPr lang="en-US" dirty="0" smtClean="0"/>
              <a:t>							and </a:t>
            </a:r>
            <a:r>
              <a:rPr lang="en-US" dirty="0"/>
              <a:t>data as </a:t>
            </a:r>
            <a:r>
              <a:rPr lang="en-US" dirty="0" smtClean="0"/>
              <a:t>R-package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smtClean="0"/>
              <a:t>Run with common </a:t>
            </a:r>
            <a:r>
              <a:rPr lang="en-US" dirty="0"/>
              <a:t>tools for </a:t>
            </a:r>
            <a:r>
              <a:rPr lang="en-US" dirty="0" smtClean="0"/>
              <a:t>packaging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 smtClean="0"/>
              <a:t>Todays schedule</a:t>
            </a:r>
            <a:endParaRPr lang="en-US" sz="32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25990" y="1029393"/>
            <a:ext cx="8139404" cy="340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38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Morning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Hi from Alex and &amp; </a:t>
            </a:r>
            <a:r>
              <a:rPr lang="en-US" sz="1600" b="0" dirty="0" smtClean="0"/>
              <a:t>Steffen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/>
              <a:t>Lectures </a:t>
            </a:r>
            <a:r>
              <a:rPr lang="en-US" sz="1600" b="0" dirty="0" smtClean="0"/>
              <a:t>“Main </a:t>
            </a:r>
            <a:r>
              <a:rPr lang="en-US" sz="1600" b="0" dirty="0"/>
              <a:t>components of an R-package“</a:t>
            </a:r>
            <a:endParaRPr lang="en-US" sz="16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Student project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“How </a:t>
            </a:r>
            <a:r>
              <a:rPr lang="en-US" sz="1600" b="0" dirty="0"/>
              <a:t>to build an R </a:t>
            </a:r>
            <a:r>
              <a:rPr lang="en-US" sz="1600" b="0" dirty="0" smtClean="0"/>
              <a:t>package </a:t>
            </a:r>
            <a:r>
              <a:rPr lang="en-US" sz="1600" b="0" dirty="0"/>
              <a:t>– Tools and workflow</a:t>
            </a:r>
            <a:r>
              <a:rPr lang="en-US" sz="1600" b="0" dirty="0" smtClean="0"/>
              <a:t>“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Afternoon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</a:t>
            </a:r>
            <a:r>
              <a:rPr lang="en-US" sz="1600" b="0" dirty="0" smtClean="0"/>
              <a:t>1 </a:t>
            </a:r>
            <a:r>
              <a:rPr lang="en-US" sz="1600" b="0" dirty="0" smtClean="0"/>
              <a:t>“Package </a:t>
            </a:r>
            <a:r>
              <a:rPr lang="en-US" sz="1600" b="0" dirty="0"/>
              <a:t>skeleton and data</a:t>
            </a:r>
            <a:r>
              <a:rPr lang="en-US" sz="1600" b="0" dirty="0" smtClean="0"/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</a:t>
            </a:r>
            <a:r>
              <a:rPr lang="en-US" sz="1600" b="0" dirty="0" smtClean="0"/>
              <a:t>2&amp;3 “Data and Functions”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4</a:t>
            </a:r>
            <a:r>
              <a:rPr lang="en-US" sz="1600" b="0" dirty="0"/>
              <a:t>: “Building and checks</a:t>
            </a:r>
            <a:r>
              <a:rPr lang="en-US" sz="1600" b="0" dirty="0" smtClean="0"/>
              <a:t>”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18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This is 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4581" y="4009236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Alexander Zizka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4569" y="4009236"/>
            <a:ext cx="240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Steffen Ehrmann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7" y="1192141"/>
            <a:ext cx="2566489" cy="1677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4" y="2905403"/>
            <a:ext cx="1598402" cy="86768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6" y="2532123"/>
            <a:ext cx="1671382" cy="567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649758" y="1005414"/>
            <a:ext cx="296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LUCKINet</a:t>
            </a:r>
            <a:r>
              <a:rPr lang="en-US" sz="2000" dirty="0"/>
              <a:t> (</a:t>
            </a:r>
            <a:r>
              <a:rPr lang="en-US" sz="2000" dirty="0">
                <a:hlinkClick r:id="rId5"/>
              </a:rPr>
              <a:t>luckinet.org</a:t>
            </a:r>
            <a:r>
              <a:rPr lang="en-US" sz="2000" dirty="0"/>
              <a:t>)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987" y="1528237"/>
            <a:ext cx="3221429" cy="23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F697C47-A182-C146-BC1E-03C534FD5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923F8-5CFF-3347-ACB7-7478B6D4BB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This course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E0DFEF-2098-294D-A052-7E066037F4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/>
              <a:t>Course time: 9:30 – 18:00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 smtClean="0"/>
              <a:t>Location: Monday online, Tuesday presence (everybody?)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 smtClean="0"/>
              <a:t>One </a:t>
            </a:r>
            <a:r>
              <a:rPr lang="en-US" sz="2000" dirty="0"/>
              <a:t>Credit point and a course certificate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/>
              <a:t>Today: Theory &amp; Praxis, Tomorrow working on project</a:t>
            </a:r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619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F697C47-A182-C146-BC1E-03C534FD5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923F8-5CFF-3347-ACB7-7478B6D4BB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Course structure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E0DFEF-2098-294D-A052-7E066037F4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Course webpage: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://idiv-biodiversity.github.io/yDiv_building_packages_Rstudio_GitHub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Slack (Everybody?)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Lectures, Demos &amp; Exercises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Course book: </a:t>
            </a:r>
            <a:r>
              <a:rPr lang="en-US" sz="2000" dirty="0" smtClean="0"/>
              <a:t>Wickham &amp; Brian,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://r-pkgs.org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591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 smtClean="0"/>
              <a:t>Todays schedule</a:t>
            </a:r>
            <a:endParaRPr lang="en-US" sz="32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25990" y="1029393"/>
            <a:ext cx="8139404" cy="340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38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Morning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Hi from Alex and &amp; </a:t>
            </a:r>
            <a:r>
              <a:rPr lang="en-US" sz="1600" b="0" dirty="0" smtClean="0"/>
              <a:t>Steffen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/>
              <a:t>Lectures </a:t>
            </a:r>
            <a:r>
              <a:rPr lang="en-US" sz="1600" b="0" dirty="0" smtClean="0"/>
              <a:t>“Main </a:t>
            </a:r>
            <a:r>
              <a:rPr lang="en-US" sz="1600" b="0" dirty="0"/>
              <a:t>components of an R-package“</a:t>
            </a:r>
            <a:endParaRPr lang="en-US" sz="16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Student project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“How </a:t>
            </a:r>
            <a:r>
              <a:rPr lang="en-US" sz="1600" b="0" dirty="0"/>
              <a:t>to build an R </a:t>
            </a:r>
            <a:r>
              <a:rPr lang="en-US" sz="1600" b="0" dirty="0" smtClean="0"/>
              <a:t>package </a:t>
            </a:r>
            <a:r>
              <a:rPr lang="en-US" sz="1600" b="0" dirty="0"/>
              <a:t>– Tools and workflow</a:t>
            </a:r>
            <a:r>
              <a:rPr lang="en-US" sz="1600" b="0" dirty="0" smtClean="0"/>
              <a:t>“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Afternoon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</a:t>
            </a:r>
            <a:r>
              <a:rPr lang="en-US" sz="1600" b="0" dirty="0" smtClean="0"/>
              <a:t>1 </a:t>
            </a:r>
            <a:r>
              <a:rPr lang="en-US" sz="1600" b="0" dirty="0" smtClean="0"/>
              <a:t>“Package </a:t>
            </a:r>
            <a:r>
              <a:rPr lang="en-US" sz="1600" b="0" dirty="0"/>
              <a:t>skeleton and data</a:t>
            </a:r>
            <a:r>
              <a:rPr lang="en-US" sz="1600" b="0" dirty="0" smtClean="0"/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</a:t>
            </a:r>
            <a:r>
              <a:rPr lang="en-US" sz="1600" b="0" dirty="0" smtClean="0"/>
              <a:t>2&amp;3 “Data and Functions”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4</a:t>
            </a:r>
            <a:r>
              <a:rPr lang="en-US" sz="1600" b="0" dirty="0"/>
              <a:t>: “Building and checks</a:t>
            </a:r>
            <a:r>
              <a:rPr lang="en-US" sz="1600" b="0" dirty="0" smtClean="0"/>
              <a:t>”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6306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Course philosophy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Hands on!</a:t>
            </a:r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31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A first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Where are you from?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7" y="1035845"/>
            <a:ext cx="6785120" cy="3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Where are you based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85811" y="2601905"/>
            <a:ext cx="6100263" cy="31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85324" y="2512383"/>
            <a:ext cx="242988" cy="2174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308229" y="2850669"/>
            <a:ext cx="139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Puschstrasse</a:t>
            </a:r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4, Leipzig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93" y="2723399"/>
            <a:ext cx="399250" cy="39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9" b="3730"/>
          <a:stretch/>
        </p:blipFill>
        <p:spPr>
          <a:xfrm>
            <a:off x="5551201" y="1943899"/>
            <a:ext cx="533895" cy="658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40"/>
          <a:stretch/>
        </p:blipFill>
        <p:spPr>
          <a:xfrm>
            <a:off x="4847349" y="2477523"/>
            <a:ext cx="318936" cy="312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25741" r="5493" b="29012"/>
          <a:stretch/>
        </p:blipFill>
        <p:spPr>
          <a:xfrm>
            <a:off x="3385520" y="1931109"/>
            <a:ext cx="888170" cy="454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7362" y="2664663"/>
            <a:ext cx="85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8562" y="2722539"/>
            <a:ext cx="771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Div_template_16-9" id="{DEFC2CCD-4E66-6744-9A19-392BB1193D32}" vid="{4BECF135-7FDE-2B44-9C2A-624BBB45ABA8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iDiv_template_16-9</Template>
  <TotalTime>0</TotalTime>
  <Words>367</Words>
  <Application>Microsoft Office PowerPoint</Application>
  <PresentationFormat>On-screen Show (16:9)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Gill Sans MT</vt:lpstr>
      <vt:lpstr>Impact</vt:lpstr>
      <vt:lpstr>Verdana</vt:lpstr>
      <vt:lpstr>iDiv_Vorlage_PP</vt:lpstr>
      <vt:lpstr>Badge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Zizka, Alexander</dc:creator>
  <cp:keywords/>
  <dc:description/>
  <cp:lastModifiedBy>Zizka, Alexander</cp:lastModifiedBy>
  <cp:revision>46</cp:revision>
  <cp:lastPrinted>2020-12-04T15:33:01Z</cp:lastPrinted>
  <dcterms:created xsi:type="dcterms:W3CDTF">2019-09-15T14:42:21Z</dcterms:created>
  <dcterms:modified xsi:type="dcterms:W3CDTF">2020-12-04T15:59:34Z</dcterms:modified>
  <cp:category/>
</cp:coreProperties>
</file>